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85" r:id="rId4"/>
  </p:sldMasterIdLst>
  <p:notesMasterIdLst>
    <p:notesMasterId r:id="rId21"/>
  </p:notesMasterIdLst>
  <p:handoutMasterIdLst>
    <p:handoutMasterId r:id="rId22"/>
  </p:handoutMasterIdLst>
  <p:sldIdLst>
    <p:sldId id="377" r:id="rId5"/>
    <p:sldId id="378" r:id="rId6"/>
    <p:sldId id="379" r:id="rId7"/>
    <p:sldId id="380" r:id="rId8"/>
    <p:sldId id="356" r:id="rId9"/>
    <p:sldId id="381" r:id="rId10"/>
    <p:sldId id="393" r:id="rId11"/>
    <p:sldId id="383" r:id="rId12"/>
    <p:sldId id="385" r:id="rId13"/>
    <p:sldId id="386" r:id="rId14"/>
    <p:sldId id="387" r:id="rId15"/>
    <p:sldId id="388" r:id="rId16"/>
    <p:sldId id="389" r:id="rId17"/>
    <p:sldId id="390" r:id="rId18"/>
    <p:sldId id="392" r:id="rId19"/>
    <p:sldId id="391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rgbClr val="333333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rgbClr val="333333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rgbClr val="333333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rgbClr val="333333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rgbClr val="333333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333333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333333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333333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333333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66"/>
    <a:srgbClr val="5780F3"/>
    <a:srgbClr val="FFBA8B"/>
    <a:srgbClr val="FF9147"/>
    <a:srgbClr val="004386"/>
    <a:srgbClr val="FFB469"/>
    <a:srgbClr val="0058B0"/>
    <a:srgbClr val="0608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\\spprodstorclfs\users\OGS\Common\Dean%20Flannagan's%20Presentation\Department%20Chairs%20Presentation%20-%20Feb%202012\Dr%20%20Flannagan%20report%20.xls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baseline="0" dirty="0">
                <a:solidFill>
                  <a:srgbClr val="004386"/>
                </a:solidFill>
              </a:rPr>
              <a:t>New Graduate Student Enrollment </a:t>
            </a:r>
            <a:endParaRPr lang="en-US" sz="2000" b="1" baseline="0" dirty="0" smtClean="0">
              <a:solidFill>
                <a:srgbClr val="004386"/>
              </a:solidFill>
            </a:endParaRPr>
          </a:p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baseline="0" dirty="0" smtClean="0">
                <a:solidFill>
                  <a:srgbClr val="004386"/>
                </a:solidFill>
              </a:rPr>
              <a:t>Fall 2009 </a:t>
            </a:r>
            <a:r>
              <a:rPr lang="en-US" sz="2000" b="1" baseline="0" dirty="0">
                <a:solidFill>
                  <a:srgbClr val="004386"/>
                </a:solidFill>
              </a:rPr>
              <a:t>- Fall </a:t>
            </a:r>
            <a:r>
              <a:rPr lang="en-US" sz="2000" b="1" baseline="0" dirty="0" smtClean="0">
                <a:solidFill>
                  <a:srgbClr val="004386"/>
                </a:solidFill>
              </a:rPr>
              <a:t>2013</a:t>
            </a:r>
            <a:endParaRPr lang="en-US" sz="2000" b="1" baseline="0" dirty="0">
              <a:solidFill>
                <a:srgbClr val="004386"/>
              </a:solidFill>
            </a:endParaRPr>
          </a:p>
        </c:rich>
      </c:tx>
      <c:layout>
        <c:manualLayout>
          <c:xMode val="edge"/>
          <c:yMode val="edge"/>
          <c:x val="0.17490940277202205"/>
          <c:y val="1.59362528314098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24138117603720599"/>
          <c:y val="0.13282729658792705"/>
          <c:w val="0.75861882396279412"/>
          <c:h val="0.6792929133858272"/>
        </c:manualLayout>
      </c:layout>
      <c:barChart>
        <c:barDir val="col"/>
        <c:grouping val="stacked"/>
        <c:ser>
          <c:idx val="3"/>
          <c:order val="0"/>
          <c:tx>
            <c:strRef>
              <c:f>Sheet1!$A$5</c:f>
              <c:strCache>
                <c:ptCount val="1"/>
                <c:pt idx="0">
                  <c:v>Doctoral</c:v>
                </c:pt>
              </c:strCache>
            </c:strRef>
          </c:tx>
          <c:spPr>
            <a:solidFill>
              <a:srgbClr val="FF9147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Fall 2009</c:v>
                </c:pt>
                <c:pt idx="1">
                  <c:v>Fall 2010</c:v>
                </c:pt>
                <c:pt idx="2">
                  <c:v>Fall 2011</c:v>
                </c:pt>
                <c:pt idx="3">
                  <c:v>Fall 2012</c:v>
                </c:pt>
                <c:pt idx="4">
                  <c:v>Fall 2013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157</c:v>
                </c:pt>
                <c:pt idx="1">
                  <c:v>179</c:v>
                </c:pt>
                <c:pt idx="2">
                  <c:v>165</c:v>
                </c:pt>
                <c:pt idx="3">
                  <c:v>172</c:v>
                </c:pt>
                <c:pt idx="4">
                  <c:v>162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Master's Degree Seeking</c:v>
                </c:pt>
              </c:strCache>
            </c:strRef>
          </c:tx>
          <c:spPr>
            <a:solidFill>
              <a:srgbClr val="00438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Fall 2009</c:v>
                </c:pt>
                <c:pt idx="1">
                  <c:v>Fall 2010</c:v>
                </c:pt>
                <c:pt idx="2">
                  <c:v>Fall 2011</c:v>
                </c:pt>
                <c:pt idx="3">
                  <c:v>Fall 2012</c:v>
                </c:pt>
                <c:pt idx="4">
                  <c:v>Fall 2013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875</c:v>
                </c:pt>
                <c:pt idx="1">
                  <c:v>1038</c:v>
                </c:pt>
                <c:pt idx="2">
                  <c:v>1095</c:v>
                </c:pt>
                <c:pt idx="3">
                  <c:v>851</c:v>
                </c:pt>
                <c:pt idx="4">
                  <c:v>891</c:v>
                </c:pt>
              </c:numCache>
            </c:numRef>
          </c:val>
        </c:ser>
        <c:ser>
          <c:idx val="1"/>
          <c:order val="2"/>
          <c:tx>
            <c:strRef>
              <c:f>Sheet1!$A$3</c:f>
              <c:strCache>
                <c:ptCount val="1"/>
                <c:pt idx="0">
                  <c:v>Non-Degree Seeking</c:v>
                </c:pt>
              </c:strCache>
            </c:strRef>
          </c:tx>
          <c:spPr>
            <a:solidFill>
              <a:srgbClr val="FFBA8B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Fall 2009</c:v>
                </c:pt>
                <c:pt idx="1">
                  <c:v>Fall 2010</c:v>
                </c:pt>
                <c:pt idx="2">
                  <c:v>Fall 2011</c:v>
                </c:pt>
                <c:pt idx="3">
                  <c:v>Fall 2012</c:v>
                </c:pt>
                <c:pt idx="4">
                  <c:v>Fall 2013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45</c:v>
                </c:pt>
                <c:pt idx="1">
                  <c:v>34</c:v>
                </c:pt>
                <c:pt idx="2">
                  <c:v>50</c:v>
                </c:pt>
                <c:pt idx="3">
                  <c:v>48</c:v>
                </c:pt>
                <c:pt idx="4">
                  <c:v>2</c:v>
                </c:pt>
              </c:numCache>
            </c:numRef>
          </c:val>
        </c:ser>
        <c:ser>
          <c:idx val="0"/>
          <c:order val="3"/>
          <c:tx>
            <c:strRef>
              <c:f>Sheet1!$A$2</c:f>
              <c:strCache>
                <c:ptCount val="1"/>
                <c:pt idx="0">
                  <c:v>Special Graduate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Fall 2009</c:v>
                </c:pt>
                <c:pt idx="1">
                  <c:v>Fall 2010</c:v>
                </c:pt>
                <c:pt idx="2">
                  <c:v>Fall 2011</c:v>
                </c:pt>
                <c:pt idx="3">
                  <c:v>Fall 2012</c:v>
                </c:pt>
                <c:pt idx="4">
                  <c:v>Fall 2013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73</c:v>
                </c:pt>
                <c:pt idx="1">
                  <c:v>77</c:v>
                </c:pt>
                <c:pt idx="2">
                  <c:v>79</c:v>
                </c:pt>
                <c:pt idx="3">
                  <c:v>58</c:v>
                </c:pt>
                <c:pt idx="4">
                  <c:v>53</c:v>
                </c:pt>
              </c:numCache>
            </c:numRef>
          </c:val>
        </c:ser>
        <c:dLbls/>
        <c:gapWidth val="76"/>
        <c:overlap val="100"/>
        <c:axId val="50754688"/>
        <c:axId val="50756224"/>
      </c:barChart>
      <c:catAx>
        <c:axId val="507546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56224"/>
        <c:crosses val="autoZero"/>
        <c:auto val="1"/>
        <c:lblAlgn val="ctr"/>
        <c:lblOffset val="100"/>
      </c:catAx>
      <c:valAx>
        <c:axId val="507562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baseline="0" dirty="0">
                    <a:solidFill>
                      <a:srgbClr val="003366"/>
                    </a:solidFill>
                  </a:rPr>
                  <a:t>Student Headcount</a:t>
                </a:r>
              </a:p>
            </c:rich>
          </c:tx>
          <c:layout>
            <c:manualLayout>
              <c:xMode val="edge"/>
              <c:yMode val="edge"/>
              <c:x val="0.14861560068149401"/>
              <c:y val="0.30462175960881605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546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259F9F-3477-49AA-ACAF-9C38660A09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028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8638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CCE0576-E1CD-460C-9104-5180B6766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1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F2127-4369-4425-9A9B-88D0B521C0BB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E9E8C-B523-4FD0-8C5F-10AED8636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653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4C33-54FE-4F1D-8853-D66DF65665BD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427F2-526D-4C48-81AB-25DBCDA813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386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D77CE-3D91-4FAF-8455-F3B10E2FF637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89DD7-DCAA-435B-82BD-90770E9F5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0817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8ED5A-75E5-4C88-942C-9BA84E8101F0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FE198-6C13-42F0-897D-B11148D6E8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1967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4897A-706D-4504-A9DA-75E27B4EA03E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B48E3-9456-443A-A6CC-C009F00E6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9838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34F9B-0FC1-4A89-9BB4-944C7FB8F2C1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B5013-5DE3-4D1A-A344-381580FFBA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6176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F6AF7-6238-4E68-A748-06FAEA31C783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BFE6-37BB-456F-9A4C-7854D4CD6E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7163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2C0C3-D1AA-4AA8-887E-B1AFF2E0ECA4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E2EE4-4852-4BC4-89A4-12D932DA6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7414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559D-DA7A-4AE1-955D-EB8CC4164D2D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2B429-7DEB-45ED-BBE1-D3F6532DE5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2136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6F616-2178-4D35-958F-4CD84AA463F9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8800B-BEF6-4263-B638-A0ACE58EC9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9699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8B677-AA45-4022-A758-176D70ABBBB0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666C0-D328-4336-AECB-CE7FAD227D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22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FE104-937A-4923-AADE-29C03EE0605B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C0BCB-15D2-40C6-B954-FA52514E00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939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54BDB-4247-42F6-8B8E-B1B19606692B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E7246-56B4-48D9-886D-C9CB314DB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003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43E0C-B64E-42BC-A223-6D482FF5A70B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3470B-26D6-41B1-AEDC-508E7FB305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3755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8FB71-2813-44A7-B6A1-4ADDA2CCEE24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08105-CF4F-4D2F-93D7-2945E924E9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9909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84B4-1DE0-425C-A7B2-0CE60D164A58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2B3DB-855F-4E05-BA13-889D2A223A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21638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E4F11-A8A6-41CC-9635-5471F3A3200F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9475E-2CC3-4D5D-A586-5F5A99AA08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12916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1592D-657B-43ED-AF8D-42C0BDBD23C7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38D0D-DFA9-4B80-AAE3-71E3C0161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094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40DAB-00DD-4061-9A9B-C7DDF23087DC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3B08A-CEFD-454E-9A7C-7045040ED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72927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F90F-E0D2-4FD6-8A40-21D8BA3B8B64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0D8D0-61E9-46F6-89C4-88DD85344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22907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380B-5725-402C-A0AC-7B7D64C75BC6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DCF0B-F142-4D8F-BB4B-7B97A053F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8936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B7A8-C3FD-4853-B49D-6C9AA833D32B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66B9-11FF-4385-B018-793C132972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325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7EC44-200A-4605-B984-F73246B12B09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A029D-AE08-4CEF-A449-25265942B5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60814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A6B7-9F1A-4D08-B649-3131D946C89B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E1028-475C-46FE-8C35-B18E109B0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25800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83576-57D1-47E8-9DFE-9A6A680C0E29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15320-09A1-4B4E-BB58-1687F503D4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88532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551D0-E9CA-4543-BB7F-F92422FE754E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C6232-7E17-4F14-B898-A9EB05893B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85837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6D929-A941-4C3C-92E1-2A8B22D9FB6C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AC4D2-5FAB-4066-B79A-108619C662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74715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FDCA304D-ED37-4695-AB86-BD90642CF320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6DB3D6C8-8345-4084-9AC7-F7B0093622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34856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0576A64-A092-47C8-90A7-8EC656435E9A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18ACF742-EA3A-4019-895C-64093F136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72981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66AB3936-FBC3-4A98-9606-68C5B2F2EF9B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5D42373E-F785-4F57-B1C2-8F22E3E93E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3228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A485D903-7C42-44B9-95DE-AEAE9496B26C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7A9A0FBF-2C36-4943-A267-949BE8CA18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35301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57A0D3FC-3075-406E-BE76-60CEE342BF95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647CCA40-8FB1-44E0-9C5D-40AE5E4B39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81489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4067A754-3AA3-4201-9105-E7B1B81A3B5F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6F21764D-1BCA-4593-8E8C-0A8D55E2E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678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3ED2-11E1-4B6B-AD6E-821FF8EC7F90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AD8F6-1772-4514-A3C0-262A0ED5B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05069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A8C28288-86A6-4C0A-A55E-40173E7063FF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5AC8428-1015-464C-A613-2BE7382EDA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691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46A29F79-C98E-4D00-B2C1-952A2D948B78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2CEE933A-9E15-403E-B434-B1FBE5533F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26812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28FFEC6E-EA7C-48B5-95AF-2535017EC6F6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B272CBD4-CC94-4BF6-B572-532B4971A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3932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AD648BC7-B9B7-4219-8113-28DA505BB5C3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C5F94975-C1F8-4276-A561-200AE81B6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24080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9B118EB8-34BF-459B-81C9-811FE8FEAE6B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92B69A97-39FD-463C-88C2-F2C648E976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571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878EE-D810-4521-A1CE-55F07B2F8B43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462BC-BB5E-42CB-A900-B8395FE148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057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979B9-620C-4CBA-904E-FFEA5F338D54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694F7-30A3-45F7-A2A5-F4D619401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291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683DE-72FB-4BD6-9E62-8D6FDC311550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92230-E5F7-4D65-92DE-30EF50D7E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883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90D2C-2EAA-4C35-8D1B-422FC6020550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7E2D7-9EFB-4FE5-B412-3A2DE36FCD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783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8ADC3-CC0F-45B4-A6B2-B58D72A03118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A138C-218C-4B41-960B-A59D64436F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653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67525"/>
            <a:chOff x="0" y="0"/>
            <a:chExt cx="5760" cy="4326"/>
          </a:xfrm>
        </p:grpSpPr>
        <p:pic>
          <p:nvPicPr>
            <p:cNvPr id="1032" name="Picture 3" descr="pptfooter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32"/>
              <a:ext cx="5760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4" descr="pptbanner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8100000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>
            <a:outerShdw dist="35921" dir="8100000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7325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303D3ED-9271-4F2F-ADF5-404C3EC554A3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37325"/>
            <a:ext cx="586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537325"/>
            <a:ext cx="838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EC647D2-6BC7-49DD-8132-2843934291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056" name="Picture 3" descr="pptfooter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38"/>
              <a:ext cx="576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4" descr="pptbanner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8100000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>
            <a:outerShdw dist="35921" dir="8100000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7325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AEB2F6-5142-48D8-97BF-AB907586F97F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37325"/>
            <a:ext cx="586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537325"/>
            <a:ext cx="838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F84977-9A68-4495-BE5A-97A0CC4C38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80" name="Picture 3" descr="pptfooter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38"/>
              <a:ext cx="576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4" descr="pptbanner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8100000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>
            <a:outerShdw dist="35921" dir="8100000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7325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CC73C89-9158-4EE6-8594-F0118C60A95F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37325"/>
            <a:ext cx="586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537325"/>
            <a:ext cx="838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6629FF7-80FB-4E7A-924E-5E1C8EA1EA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104" name="Picture 3" descr="pptfooter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38"/>
              <a:ext cx="576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4" descr="pptbanner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63500" dist="37026" dir="7998880" algn="ctr" rotWithShape="0">
              <a:srgbClr val="B2B2B2">
                <a:alpha val="50000"/>
              </a:srgb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>
            <a:outerShdw blurRad="63500" dist="37026" dir="7998880" algn="ctr" rotWithShape="0">
              <a:srgbClr val="B2B2B2">
                <a:alpha val="50000"/>
              </a:srgb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7325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b="1">
                <a:solidFill>
                  <a:srgbClr val="FFFFFF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A662006-9279-4FFE-BDD5-05800AA484A5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37325"/>
            <a:ext cx="586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800" b="1">
                <a:solidFill>
                  <a:srgbClr val="FFFFFF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The University of Texas at San Antonio, One UTSA Circle, San Antonio, TX  78249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537325"/>
            <a:ext cx="838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1">
                <a:solidFill>
                  <a:srgbClr val="FFFFFF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BD15FE0-5244-4A09-B65F-435B81F21E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33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33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hdr_logo_to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"/>
            <a:ext cx="35814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1371600"/>
            <a:ext cx="9144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18436" name="Title 9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362200"/>
          </a:xfrm>
          <a:effectLst/>
        </p:spPr>
        <p:txBody>
          <a:bodyPr/>
          <a:lstStyle/>
          <a:p>
            <a:r>
              <a:rPr lang="en-US" dirty="0" smtClean="0">
                <a:solidFill>
                  <a:srgbClr val="222268"/>
                </a:solidFill>
                <a:ea typeface="ＭＳ Ｐゴシック" panose="020B0600070205080204" pitchFamily="34" charset="-128"/>
              </a:rPr>
              <a:t>Graduate School Update</a:t>
            </a:r>
            <a:br>
              <a:rPr lang="en-US" dirty="0" smtClean="0">
                <a:solidFill>
                  <a:srgbClr val="222268"/>
                </a:solidFill>
                <a:ea typeface="ＭＳ Ｐゴシック" panose="020B0600070205080204" pitchFamily="34" charset="-128"/>
              </a:rPr>
            </a:br>
            <a:r>
              <a:rPr lang="en-US" dirty="0" smtClean="0">
                <a:solidFill>
                  <a:srgbClr val="222268"/>
                </a:solidFill>
                <a:ea typeface="ＭＳ Ｐゴシック" panose="020B0600070205080204" pitchFamily="34" charset="-128"/>
              </a:rPr>
              <a:t>February 2014</a:t>
            </a: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7" name="Subtitle 11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676400"/>
          </a:xfrm>
          <a:effectLst/>
        </p:spPr>
        <p:txBody>
          <a:bodyPr/>
          <a:lstStyle/>
          <a:p>
            <a:r>
              <a:rPr lang="en-US" sz="2400" dirty="0" smtClean="0">
                <a:solidFill>
                  <a:srgbClr val="003366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/>
            </a:r>
            <a:br>
              <a:rPr lang="en-US" sz="2400" dirty="0" smtClean="0">
                <a:solidFill>
                  <a:srgbClr val="003366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</a:br>
            <a:r>
              <a:rPr lang="en-US" sz="2400" dirty="0" smtClean="0">
                <a:solidFill>
                  <a:srgbClr val="003366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Dr. Page Smith</a:t>
            </a:r>
            <a:br>
              <a:rPr lang="en-US" sz="2400" dirty="0" smtClean="0">
                <a:solidFill>
                  <a:srgbClr val="003366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</a:br>
            <a:r>
              <a:rPr lang="en-US" sz="2400" dirty="0" smtClean="0">
                <a:solidFill>
                  <a:srgbClr val="003366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Interim Associate Dean of the Graduate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>
                <a:solidFill>
                  <a:srgbClr val="003366"/>
                </a:solidFill>
              </a:rPr>
              <a:t>Internal Improvements (Con</a:t>
            </a:r>
            <a:r>
              <a:rPr lang="en-US" altLang="en-US" dirty="0" smtClean="0">
                <a:solidFill>
                  <a:srgbClr val="003366"/>
                </a:solidFill>
              </a:rPr>
              <a:t>’</a:t>
            </a:r>
            <a:r>
              <a:rPr lang="en-US" dirty="0" smtClean="0">
                <a:solidFill>
                  <a:srgbClr val="003366"/>
                </a:solidFill>
              </a:rPr>
              <a:t>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Acceptance of unofficial transcripts pending receipt of official. 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Streamlined VIP Application for UTSA undergraduates to graduate status.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Undergraduate junior / senior departmental nominations process. </a:t>
            </a:r>
            <a:endParaRPr lang="en-US" dirty="0">
              <a:solidFill>
                <a:srgbClr val="003366"/>
              </a:solidFill>
              <a:ea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25E74AF-C050-4BD5-8588-596F22AB8AC4}" type="datetime1">
              <a:rPr lang="en-US" sz="800">
                <a:solidFill>
                  <a:schemeClr val="bg1"/>
                </a:solidFill>
              </a:rPr>
              <a:pPr/>
              <a:t>2/12/2014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University of Texas at San Antonio, One UTSA Circle, San Antonio, TX  78249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D98EB6B-6A40-41EA-981E-CF02041E6269}" type="slidenum">
              <a:rPr lang="en-US" sz="800">
                <a:solidFill>
                  <a:schemeClr val="bg1"/>
                </a:solidFill>
              </a:rPr>
              <a:pPr/>
              <a:t>10</a:t>
            </a:fld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7" name="Picture 6" descr="hdr_logo_to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3505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27353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>
                <a:solidFill>
                  <a:srgbClr val="003366"/>
                </a:solidFill>
              </a:rPr>
              <a:t>Other Internal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Graduate School is now gleaning web-based analytics from college websites via Crazy Egg. 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U-Visit video production project has been finalized. 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GS Coordinator of Marketing is posted. </a:t>
            </a:r>
            <a:endParaRPr lang="en-US" dirty="0">
              <a:solidFill>
                <a:srgbClr val="003366"/>
              </a:solidFill>
              <a:ea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0DC1D58-2771-4E13-BD10-A3460A002A8F}" type="datetime1">
              <a:rPr lang="en-US" sz="800">
                <a:solidFill>
                  <a:schemeClr val="bg1"/>
                </a:solidFill>
              </a:rPr>
              <a:pPr/>
              <a:t>2/12/2014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University of Texas at San Antonio, One UTSA Circle, San Antonio, TX  78249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0227E0F-A182-45CF-B647-5A8BF882AD63}" type="slidenum">
              <a:rPr lang="en-US" sz="800">
                <a:solidFill>
                  <a:schemeClr val="bg1"/>
                </a:solidFill>
              </a:rPr>
              <a:pPr/>
              <a:t>11</a:t>
            </a:fld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7" name="Picture 6" descr="hdr_logo_to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3505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6304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Coordination with the Colleges</a:t>
            </a:r>
            <a:endParaRPr lang="en-US" dirty="0">
              <a:solidFill>
                <a:srgbClr val="003366"/>
              </a:solidFill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r>
              <a:rPr lang="en-US" dirty="0" smtClean="0">
                <a:solidFill>
                  <a:srgbClr val="003366"/>
                </a:solidFill>
              </a:rPr>
              <a:t>Faculty </a:t>
            </a:r>
            <a:r>
              <a:rPr lang="en-US" altLang="en-US" dirty="0" smtClean="0">
                <a:solidFill>
                  <a:srgbClr val="003366"/>
                </a:solidFill>
              </a:rPr>
              <a:t>“</a:t>
            </a:r>
            <a:r>
              <a:rPr lang="en-US" dirty="0" smtClean="0">
                <a:solidFill>
                  <a:srgbClr val="003366"/>
                </a:solidFill>
              </a:rPr>
              <a:t>hit lists</a:t>
            </a:r>
            <a:r>
              <a:rPr lang="en-US" altLang="en-US" dirty="0" smtClean="0">
                <a:solidFill>
                  <a:srgbClr val="003366"/>
                </a:solidFill>
              </a:rPr>
              <a:t>”</a:t>
            </a:r>
            <a:r>
              <a:rPr lang="en-US" dirty="0" smtClean="0">
                <a:solidFill>
                  <a:srgbClr val="003366"/>
                </a:solidFill>
              </a:rPr>
              <a:t> of new admits are being distributed to departmental chairs for direct calls.(incentivized)</a:t>
            </a:r>
          </a:p>
          <a:p>
            <a:r>
              <a:rPr lang="en-US" dirty="0" smtClean="0">
                <a:solidFill>
                  <a:srgbClr val="003366"/>
                </a:solidFill>
              </a:rPr>
              <a:t>Master</a:t>
            </a:r>
            <a:r>
              <a:rPr lang="en-US" altLang="en-US" dirty="0" smtClean="0">
                <a:solidFill>
                  <a:srgbClr val="003366"/>
                </a:solidFill>
              </a:rPr>
              <a:t>’</a:t>
            </a:r>
            <a:r>
              <a:rPr lang="en-US" dirty="0" smtClean="0">
                <a:solidFill>
                  <a:srgbClr val="003366"/>
                </a:solidFill>
              </a:rPr>
              <a:t>s level LOA Policy to encourage consistent faculty-student contact (tracking) is in play.</a:t>
            </a:r>
          </a:p>
          <a:p>
            <a:r>
              <a:rPr lang="en-US" dirty="0" smtClean="0">
                <a:solidFill>
                  <a:srgbClr val="003366"/>
                </a:solidFill>
              </a:rPr>
              <a:t> Establishing departmental graduate recruiting committees across the U.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193ABCF-8462-4EC6-8E9F-ED92F9A5479D}" type="datetime1">
              <a:rPr lang="en-US" sz="800">
                <a:solidFill>
                  <a:schemeClr val="bg1"/>
                </a:solidFill>
              </a:rPr>
              <a:pPr/>
              <a:t>2/12/2014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University of Texas at San Antonio, One UTSA Circle, San Antonio, TX  78249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5C8AF92-7F01-49D3-8D6F-95F52ACCF67E}" type="slidenum">
              <a:rPr lang="en-US" sz="800">
                <a:solidFill>
                  <a:schemeClr val="bg1"/>
                </a:solidFill>
              </a:rPr>
              <a:pPr/>
              <a:t>12</a:t>
            </a:fld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7" name="Picture 6" descr="hdr_logo_to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3505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92479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solidFill>
                  <a:srgbClr val="003366"/>
                </a:solidFill>
                <a:ea typeface="ＭＳ Ｐゴシック" charset="0"/>
              </a:rPr>
              <a:t>Coordination with the </a:t>
            </a: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Colleges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smtClean="0">
                <a:solidFill>
                  <a:srgbClr val="003366"/>
                </a:solidFill>
              </a:rPr>
              <a:t>– (Con’t)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r>
              <a:rPr lang="en-US" dirty="0" smtClean="0">
                <a:solidFill>
                  <a:srgbClr val="003366"/>
                </a:solidFill>
              </a:rPr>
              <a:t>Intensify UTSA graduate recruiting efforts at the </a:t>
            </a:r>
            <a:r>
              <a:rPr lang="en-US" altLang="en-US" dirty="0" smtClean="0">
                <a:solidFill>
                  <a:srgbClr val="003366"/>
                </a:solidFill>
              </a:rPr>
              <a:t>“</a:t>
            </a:r>
            <a:r>
              <a:rPr lang="en-US" dirty="0" smtClean="0">
                <a:solidFill>
                  <a:srgbClr val="003366"/>
                </a:solidFill>
              </a:rPr>
              <a:t>Big Three</a:t>
            </a:r>
            <a:r>
              <a:rPr lang="en-US" altLang="en-US" dirty="0" smtClean="0">
                <a:solidFill>
                  <a:srgbClr val="003366"/>
                </a:solidFill>
              </a:rPr>
              <a:t>”</a:t>
            </a:r>
            <a:r>
              <a:rPr lang="en-US" dirty="0" smtClean="0">
                <a:solidFill>
                  <a:srgbClr val="003366"/>
                </a:solidFill>
              </a:rPr>
              <a:t>. </a:t>
            </a:r>
          </a:p>
          <a:p>
            <a:pPr lvl="1"/>
            <a:r>
              <a:rPr lang="en-US" dirty="0" smtClean="0">
                <a:solidFill>
                  <a:srgbClr val="003366"/>
                </a:solidFill>
              </a:rPr>
              <a:t>Annually, COEHD represents roughly 40% of UTSA</a:t>
            </a:r>
            <a:r>
              <a:rPr lang="en-US" altLang="en-US" dirty="0" smtClean="0">
                <a:solidFill>
                  <a:srgbClr val="003366"/>
                </a:solidFill>
              </a:rPr>
              <a:t>’</a:t>
            </a:r>
            <a:r>
              <a:rPr lang="en-US" dirty="0" smtClean="0">
                <a:solidFill>
                  <a:srgbClr val="003366"/>
                </a:solidFill>
              </a:rPr>
              <a:t>s graduate population.</a:t>
            </a:r>
          </a:p>
          <a:p>
            <a:pPr lvl="1"/>
            <a:r>
              <a:rPr lang="en-US" dirty="0" smtClean="0">
                <a:solidFill>
                  <a:srgbClr val="003366"/>
                </a:solidFill>
              </a:rPr>
              <a:t> NISD, NEISD, &amp; SAISD employ approximately 16,000 teachers and administrators. (We are scheduled on-site and at smaller ISDs)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0831278-A789-4A9F-838E-071011378649}" type="datetime1">
              <a:rPr lang="en-US" sz="800">
                <a:solidFill>
                  <a:schemeClr val="bg1"/>
                </a:solidFill>
              </a:rPr>
              <a:pPr/>
              <a:t>2/12/2014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University of Texas at San Antonio, One UTSA Circle, San Antonio, TX  78249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6F43AF9-C6DA-4450-9DDF-CEEFEE70CD9E}" type="slidenum">
              <a:rPr lang="en-US" sz="800">
                <a:solidFill>
                  <a:schemeClr val="bg1"/>
                </a:solidFill>
              </a:rPr>
              <a:pPr/>
              <a:t>13</a:t>
            </a:fld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7" name="Picture 6" descr="hdr_logo_to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3505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65451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3366"/>
                </a:solidFill>
                <a:ea typeface="ＭＳ Ｐゴシック" charset="0"/>
              </a:rPr>
              <a:t>Coordination with the Colleges</a:t>
            </a:r>
            <a:r>
              <a:rPr lang="en-US" dirty="0">
                <a:solidFill>
                  <a:srgbClr val="003366"/>
                </a:solidFill>
              </a:rPr>
              <a:t> – </a:t>
            </a:r>
            <a:r>
              <a:rPr lang="en-US" dirty="0" smtClean="0">
                <a:solidFill>
                  <a:srgbClr val="003366"/>
                </a:solidFill>
              </a:rPr>
              <a:t>(Concl)</a:t>
            </a:r>
            <a:endParaRPr lang="en-US" dirty="0">
              <a:solidFill>
                <a:srgbClr val="003366"/>
              </a:solidFill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Strengthening international connections through OIP and enhanced GS service portal.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Intensifying recruiting efforts with community colleges and regional universities.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Deepening college-level knowledge of recruiting through consultations </a:t>
            </a:r>
          </a:p>
          <a:p>
            <a:pPr>
              <a:defRPr/>
            </a:pPr>
            <a:endParaRPr lang="en-US" dirty="0" smtClean="0">
              <a:solidFill>
                <a:srgbClr val="003366"/>
              </a:solidFill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3366"/>
              </a:solidFill>
              <a:ea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AAC977F-D657-499F-B4A7-A951DE53D26F}" type="datetime1">
              <a:rPr lang="en-US" sz="800">
                <a:solidFill>
                  <a:schemeClr val="bg1"/>
                </a:solidFill>
              </a:rPr>
              <a:pPr/>
              <a:t>2/12/2014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University of Texas at San Antonio, One UTSA Circle, San Antonio, TX  78249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60D5BC9-E345-4BCC-B702-EB3365E357CE}" type="slidenum">
              <a:rPr lang="en-US" sz="800">
                <a:solidFill>
                  <a:schemeClr val="bg1"/>
                </a:solidFill>
              </a:rPr>
              <a:pPr/>
              <a:t>14</a:t>
            </a:fld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7" name="Picture 6" descr="hdr_logo_to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3505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8779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>
                <a:solidFill>
                  <a:srgbClr val="003366"/>
                </a:solidFill>
              </a:rPr>
              <a:t>University Coordination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r>
              <a:rPr lang="en-US" dirty="0" smtClean="0">
                <a:solidFill>
                  <a:srgbClr val="003366"/>
                </a:solidFill>
              </a:rPr>
              <a:t>Office of Undergraduate Research contact with the Graduate School.</a:t>
            </a:r>
          </a:p>
          <a:p>
            <a:r>
              <a:rPr lang="en-US" dirty="0" smtClean="0">
                <a:solidFill>
                  <a:srgbClr val="003366"/>
                </a:solidFill>
              </a:rPr>
              <a:t>Latin America Initiative – investigation of “soft entry” for prospective graduate students.</a:t>
            </a:r>
          </a:p>
          <a:p>
            <a:r>
              <a:rPr lang="en-US" dirty="0" smtClean="0">
                <a:solidFill>
                  <a:srgbClr val="003366"/>
                </a:solidFill>
              </a:rPr>
              <a:t>Intensifying discussions with potential off-campus ISD partners.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24897A-706D-4504-A9DA-75E27B4EA03E}" type="datetime1">
              <a:rPr lang="en-US" smtClean="0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University of Texas at San Antonio, One UTSA Circle, San Antonio, TX  78249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B48E3-9456-443A-A6CC-C009F00E67D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7690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6"/>
          <p:cNvSpPr>
            <a:spLocks noGrp="1"/>
          </p:cNvSpPr>
          <p:nvPr>
            <p:ph type="ctrTitle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  <a:cs typeface="+mj-cs"/>
              </a:rPr>
              <a:t>Targeting Fall 2014</a:t>
            </a:r>
            <a:br>
              <a:rPr lang="en-US" dirty="0" smtClean="0">
                <a:solidFill>
                  <a:srgbClr val="003366"/>
                </a:solidFill>
                <a:ea typeface="ＭＳ Ｐゴシック" charset="0"/>
                <a:cs typeface="+mj-cs"/>
              </a:rPr>
            </a:br>
            <a:endParaRPr lang="en-US" dirty="0">
              <a:solidFill>
                <a:srgbClr val="003366"/>
              </a:solidFill>
              <a:ea typeface="ＭＳ Ｐゴシック" charset="0"/>
              <a:cs typeface="+mj-cs"/>
            </a:endParaRPr>
          </a:p>
        </p:txBody>
      </p:sp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30A9DAE-DAA3-46DD-9855-29E0A08251AC}" type="datetime1">
              <a:rPr lang="en-US" sz="800">
                <a:solidFill>
                  <a:schemeClr val="bg1"/>
                </a:solidFill>
              </a:rPr>
              <a:pPr/>
              <a:t>2/12/2014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800" dirty="0" smtClean="0">
                <a:solidFill>
                  <a:schemeClr val="bg1"/>
                </a:solidFill>
              </a:rPr>
              <a:t>The University of Texas at San Antonio, One UTSA Circle, San Antonio, TX  78249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1E1A620-35AF-4FEE-9CEB-E4D73394C9A7}" type="slidenum">
              <a:rPr lang="en-US" sz="800">
                <a:solidFill>
                  <a:schemeClr val="bg1"/>
                </a:solidFill>
              </a:rPr>
              <a:pPr/>
              <a:t>16</a:t>
            </a:fld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6" name="Picture 6" descr="hdr_logo_to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3505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915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>
                <a:solidFill>
                  <a:srgbClr val="003366"/>
                </a:solidFill>
              </a:rPr>
              <a:t>The Differences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effectLst/>
        </p:spPr>
        <p:txBody>
          <a:bodyPr/>
          <a:lstStyle/>
          <a:p>
            <a:r>
              <a:rPr lang="en-US" u="sng" dirty="0" smtClean="0">
                <a:solidFill>
                  <a:srgbClr val="003366"/>
                </a:solidFill>
              </a:rPr>
              <a:t>Undergraduate </a:t>
            </a:r>
            <a:r>
              <a:rPr lang="en-US" u="sng" dirty="0">
                <a:solidFill>
                  <a:srgbClr val="003366"/>
                </a:solidFill>
              </a:rPr>
              <a:t>s</a:t>
            </a:r>
            <a:r>
              <a:rPr lang="en-US" u="sng" dirty="0" smtClean="0">
                <a:solidFill>
                  <a:srgbClr val="003366"/>
                </a:solidFill>
              </a:rPr>
              <a:t>tudents </a:t>
            </a:r>
            <a:r>
              <a:rPr lang="en-US" dirty="0" smtClean="0">
                <a:solidFill>
                  <a:srgbClr val="003366"/>
                </a:solidFill>
              </a:rPr>
              <a:t>are largely motivated by academic experiences.</a:t>
            </a:r>
          </a:p>
          <a:p>
            <a:r>
              <a:rPr lang="en-US" dirty="0" smtClean="0">
                <a:solidFill>
                  <a:srgbClr val="003366"/>
                </a:solidFill>
              </a:rPr>
              <a:t>Examples:</a:t>
            </a:r>
          </a:p>
          <a:p>
            <a:pPr lvl="1"/>
            <a:r>
              <a:rPr lang="en-US" dirty="0" smtClean="0">
                <a:solidFill>
                  <a:srgbClr val="003366"/>
                </a:solidFill>
              </a:rPr>
              <a:t>Campus Social Culture and Amenities</a:t>
            </a:r>
          </a:p>
          <a:p>
            <a:pPr lvl="1"/>
            <a:r>
              <a:rPr lang="en-US" dirty="0" smtClean="0">
                <a:solidFill>
                  <a:srgbClr val="003366"/>
                </a:solidFill>
              </a:rPr>
              <a:t>Extracurricular Activities</a:t>
            </a:r>
          </a:p>
          <a:p>
            <a:pPr lvl="1"/>
            <a:r>
              <a:rPr lang="en-US" dirty="0" smtClean="0">
                <a:solidFill>
                  <a:srgbClr val="003366"/>
                </a:solidFill>
              </a:rPr>
              <a:t>Intellectual Experimentation/Exploration</a:t>
            </a:r>
          </a:p>
          <a:p>
            <a:pPr lvl="1"/>
            <a:r>
              <a:rPr lang="en-US" dirty="0" smtClean="0">
                <a:solidFill>
                  <a:srgbClr val="003366"/>
                </a:solidFill>
              </a:rPr>
              <a:t>Financial Aid and Scholarships</a:t>
            </a:r>
          </a:p>
          <a:p>
            <a:pPr lvl="1"/>
            <a:r>
              <a:rPr lang="en-US" dirty="0" smtClean="0">
                <a:solidFill>
                  <a:srgbClr val="003366"/>
                </a:solidFill>
              </a:rPr>
              <a:t>Career </a:t>
            </a:r>
            <a:r>
              <a:rPr lang="en-US" u="sng" dirty="0" smtClean="0">
                <a:solidFill>
                  <a:srgbClr val="003366"/>
                </a:solidFill>
              </a:rPr>
              <a:t>identification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A93FB3-55EE-4B07-9967-F524C85F344E}" type="datetime1">
              <a:rPr lang="en-US" sz="8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2/12/2014</a:t>
            </a:fld>
            <a:endParaRPr lang="en-US" sz="800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800" dirty="0" smtClean="0">
                <a:solidFill>
                  <a:schemeClr val="bg1"/>
                </a:solidFill>
              </a:rPr>
              <a:t>The University of Texas at San Antonio, One UTSA Circle, San Antonio, TX  78249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E82D07-EEB6-4EB0-BA74-88D5CBE08F25}" type="slidenum">
              <a:rPr lang="en-US" sz="8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sz="800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  <a:effectLst/>
        </p:spPr>
        <p:txBody>
          <a:bodyPr/>
          <a:lstStyle/>
          <a:p>
            <a:pPr>
              <a:defRPr/>
            </a:pPr>
            <a:r>
              <a:rPr lang="en-US" u="sng" dirty="0" smtClean="0">
                <a:solidFill>
                  <a:srgbClr val="003366"/>
                </a:solidFill>
              </a:rPr>
              <a:t>Graduate students </a:t>
            </a:r>
            <a:r>
              <a:rPr lang="en-US" dirty="0" smtClean="0">
                <a:solidFill>
                  <a:srgbClr val="003366"/>
                </a:solidFill>
              </a:rPr>
              <a:t>are motivated by achieving immediate academic outcomes.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</a:rPr>
              <a:t>Examples:</a:t>
            </a:r>
          </a:p>
          <a:p>
            <a:pPr lvl="1">
              <a:defRPr/>
            </a:pPr>
            <a:r>
              <a:rPr lang="en-US" dirty="0" smtClean="0">
                <a:solidFill>
                  <a:srgbClr val="003366"/>
                </a:solidFill>
              </a:rPr>
              <a:t>Financial aid and scholarships</a:t>
            </a:r>
          </a:p>
          <a:p>
            <a:pPr lvl="1">
              <a:defRPr/>
            </a:pPr>
            <a:r>
              <a:rPr lang="en-US" dirty="0" smtClean="0">
                <a:solidFill>
                  <a:srgbClr val="003366"/>
                </a:solidFill>
              </a:rPr>
              <a:t>Faculty sponsorship and intimacy</a:t>
            </a:r>
          </a:p>
          <a:p>
            <a:pPr lvl="1">
              <a:defRPr/>
            </a:pPr>
            <a:r>
              <a:rPr lang="en-US" dirty="0" smtClean="0">
                <a:solidFill>
                  <a:srgbClr val="003366"/>
                </a:solidFill>
              </a:rPr>
              <a:t>More focused on “means to an end” leading to career </a:t>
            </a:r>
            <a:r>
              <a:rPr lang="en-US" u="sng" dirty="0" smtClean="0">
                <a:solidFill>
                  <a:srgbClr val="003366"/>
                </a:solidFill>
              </a:rPr>
              <a:t>advancement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1F4E9D-DF05-481E-9C73-B6794157A2F7}" type="datetime1">
              <a:rPr lang="en-US" sz="8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2/12/2014</a:t>
            </a:fld>
            <a:endParaRPr lang="en-US" sz="800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800" dirty="0" smtClean="0">
                <a:solidFill>
                  <a:schemeClr val="bg1"/>
                </a:solidFill>
              </a:rPr>
              <a:t>The University of Texas at San Antonio, One UTSA Circle, San Antonio, TX  78249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922895-A5D7-4516-BA41-32A61ADEA02D}" type="slidenum">
              <a:rPr lang="en-US" sz="8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sz="800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>
                <a:solidFill>
                  <a:srgbClr val="003366"/>
                </a:solidFill>
              </a:rPr>
              <a:t>The Numbers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marL="0" indent="0">
              <a:buFontTx/>
              <a:buNone/>
            </a:pPr>
            <a:endParaRPr lang="en-US" dirty="0" smtClean="0">
              <a:solidFill>
                <a:srgbClr val="003366"/>
              </a:solidFill>
            </a:endParaRPr>
          </a:p>
          <a:p>
            <a:pPr marL="0" indent="0">
              <a:buFontTx/>
              <a:buNone/>
            </a:pPr>
            <a:r>
              <a:rPr lang="en-US" sz="4400" dirty="0" smtClean="0">
                <a:solidFill>
                  <a:srgbClr val="003366"/>
                </a:solidFill>
              </a:rPr>
              <a:t>Profiling the Last Five Years</a:t>
            </a:r>
          </a:p>
          <a:p>
            <a:pPr marL="0" indent="0">
              <a:buFontTx/>
              <a:buNone/>
            </a:pPr>
            <a:r>
              <a:rPr lang="en-US" sz="4400" dirty="0" smtClean="0">
                <a:solidFill>
                  <a:srgbClr val="003366"/>
                </a:solidFill>
              </a:rPr>
              <a:t>		2009 - 2013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85E24E-EFBA-4DC9-94CC-C310E0A13B40}" type="datetime1">
              <a:rPr lang="en-US" sz="8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2/12/2014</a:t>
            </a:fld>
            <a:endParaRPr lang="en-US" sz="800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800" dirty="0" smtClean="0">
                <a:solidFill>
                  <a:schemeClr val="bg1"/>
                </a:solidFill>
              </a:rPr>
              <a:t>The University of Texas at San Antonio, One UTSA Circle, San Antonio, TX  78249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A17245-3D77-4269-A4C8-8750242D7C8C}" type="slidenum">
              <a:rPr lang="en-US" sz="8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800" dirty="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F7175B-838B-4DEA-A905-E5E294A73149}" type="datetime1">
              <a:rPr lang="en-US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2/12/2014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2457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800" dirty="0" smtClean="0">
                <a:solidFill>
                  <a:schemeClr val="bg1"/>
                </a:solidFill>
              </a:rPr>
              <a:t>The University of Texas at San Antonio, One UTSA Circle, San Antonio, TX  78249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E42EA1-C420-40F0-B6B6-3036309B2DB6}" type="slidenum">
              <a:rPr lang="en-US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0" y="6096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4582" name="Picture 6" descr="hdr_logo_top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3505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2000" b="1" dirty="0" smtClean="0">
                <a:solidFill>
                  <a:srgbClr val="003366"/>
                </a:solidFill>
              </a:rPr>
              <a:t>Spring 2013 vs. Spring 2014 Enrollment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6148705"/>
              </p:ext>
            </p:extLst>
          </p:nvPr>
        </p:nvGraphicFramePr>
        <p:xfrm>
          <a:off x="457200" y="1143000"/>
          <a:ext cx="8229601" cy="2362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3202445"/>
                <a:gridCol w="1219979"/>
                <a:gridCol w="1219979"/>
                <a:gridCol w="1215597"/>
                <a:gridCol w="1371601"/>
              </a:tblGrid>
              <a:tr h="63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Total Graduate/Doctoral Enrollment Headcount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Spring 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Spring 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 % 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Diff.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</a:tr>
              <a:tr h="454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Masters - Graduate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3529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3337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5.75%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</a:tr>
              <a:tr h="454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Doctoral - Graduate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708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720</a:t>
                      </a: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1.67%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</a:tr>
              <a:tr h="821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Master &amp; Doctoral </a:t>
                      </a:r>
                      <a:endParaRPr lang="en-US" sz="18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Enrollment </a:t>
                      </a:r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4237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4057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-4.44%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</a:tr>
            </a:tbl>
          </a:graphicData>
        </a:graphic>
      </p:graphicFrame>
      <p:sp>
        <p:nvSpPr>
          <p:cNvPr id="338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CDEB00-87B0-4E1F-8460-677FB9EF0BBA}" type="datetime1">
              <a:rPr lang="en-US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2/12/2014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338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800" dirty="0" smtClean="0">
                <a:solidFill>
                  <a:schemeClr val="bg1"/>
                </a:solidFill>
              </a:rPr>
              <a:t>The University of Texas at San Antonio, One UTSA Circle, San Antonio, TX  78249</a:t>
            </a:r>
          </a:p>
        </p:txBody>
      </p:sp>
      <p:sp>
        <p:nvSpPr>
          <p:cNvPr id="338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C57159-68A7-4D0E-9B54-B3A13A864F26}" type="slidenum">
              <a:rPr lang="en-US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3050273"/>
              </p:ext>
            </p:extLst>
          </p:nvPr>
        </p:nvGraphicFramePr>
        <p:xfrm>
          <a:off x="495300" y="3810000"/>
          <a:ext cx="8191499" cy="21336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3238500"/>
                <a:gridCol w="1143000"/>
                <a:gridCol w="1219200"/>
                <a:gridCol w="1295400"/>
                <a:gridCol w="1295399"/>
              </a:tblGrid>
              <a:tr h="687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Newly Admitted Enrollment Headcount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Spring 2013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Spring 2014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 % 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Diff.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791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  <a:latin typeface="Calibri" panose="020F0502020204030204" pitchFamily="34" charset="0"/>
                        </a:rPr>
                        <a:t>Masters - Graduate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612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491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-24.64%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79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  <a:latin typeface="Calibri" panose="020F0502020204030204" pitchFamily="34" charset="0"/>
                        </a:rPr>
                        <a:t>Doctoral - Graduate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36.36%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687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Master &amp; Doctoral Enroll.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626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513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-22.03%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pic>
        <p:nvPicPr>
          <p:cNvPr id="8" name="Picture 6" descr="hdr_logo_to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3505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2000" b="1" dirty="0" smtClean="0">
                <a:solidFill>
                  <a:srgbClr val="003366"/>
                </a:solidFill>
              </a:rPr>
              <a:t>Spring 2014 vs. 5 YR Average Enrollment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2941459"/>
              </p:ext>
            </p:extLst>
          </p:nvPr>
        </p:nvGraphicFramePr>
        <p:xfrm>
          <a:off x="457200" y="1143000"/>
          <a:ext cx="8229601" cy="2362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3202445"/>
                <a:gridCol w="1219979"/>
                <a:gridCol w="1219979"/>
                <a:gridCol w="1215597"/>
                <a:gridCol w="1371601"/>
              </a:tblGrid>
              <a:tr h="63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Total Graduate/Doctoral Enrollment Headcount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5 YR Average</a:t>
                      </a: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Spring 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2014 </a:t>
                      </a:r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(01/16/14)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 % 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Diff.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</a:tr>
              <a:tr h="454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Masters - Graduate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3443</a:t>
                      </a: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3337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-3.19%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</a:tr>
              <a:tr h="454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Doctoral - Graduate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601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712</a:t>
                      </a: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15.59%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</a:tr>
              <a:tr h="821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Master &amp; Doctoral </a:t>
                      </a:r>
                      <a:endParaRPr lang="en-US" sz="18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Enrollment </a:t>
                      </a:r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4044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4049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0.11%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BA8B"/>
                    </a:solidFill>
                  </a:tcPr>
                </a:tc>
              </a:tr>
            </a:tbl>
          </a:graphicData>
        </a:graphic>
      </p:graphicFrame>
      <p:sp>
        <p:nvSpPr>
          <p:cNvPr id="338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CDEB00-87B0-4E1F-8460-677FB9EF0BBA}" type="datetime1">
              <a:rPr lang="en-US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2/12/2014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338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800" dirty="0" smtClean="0">
                <a:solidFill>
                  <a:schemeClr val="bg1"/>
                </a:solidFill>
              </a:rPr>
              <a:t>The University of Texas at San Antonio, One UTSA Circle, San Antonio, TX  78249</a:t>
            </a:r>
          </a:p>
        </p:txBody>
      </p:sp>
      <p:sp>
        <p:nvSpPr>
          <p:cNvPr id="338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C57159-68A7-4D0E-9B54-B3A13A864F26}" type="slidenum">
              <a:rPr lang="en-US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2204930"/>
              </p:ext>
            </p:extLst>
          </p:nvPr>
        </p:nvGraphicFramePr>
        <p:xfrm>
          <a:off x="495300" y="3810000"/>
          <a:ext cx="8191499" cy="21336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3162300"/>
                <a:gridCol w="1219200"/>
                <a:gridCol w="1295400"/>
                <a:gridCol w="1143000"/>
                <a:gridCol w="1371599"/>
              </a:tblGrid>
              <a:tr h="687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Newly Admitted Enrollment Headcount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5 YR Average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Spring 2014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 % </a:t>
                      </a:r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Diff.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791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  <a:latin typeface="Calibri" panose="020F0502020204030204" pitchFamily="34" charset="0"/>
                        </a:rPr>
                        <a:t>Masters - Graduate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611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-24.48%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79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  <a:latin typeface="Calibri" panose="020F0502020204030204" pitchFamily="34" charset="0"/>
                        </a:rPr>
                        <a:t>Doctoral - Graduate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9.09%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687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Master &amp; Doctoral Enroll.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631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513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-23.04%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gradFill flip="none" rotWithShape="1">
                      <a:gsLst>
                        <a:gs pos="0">
                          <a:srgbClr val="5780F3">
                            <a:tint val="66000"/>
                            <a:satMod val="160000"/>
                          </a:srgbClr>
                        </a:gs>
                        <a:gs pos="50000">
                          <a:srgbClr val="5780F3">
                            <a:tint val="44500"/>
                            <a:satMod val="160000"/>
                          </a:srgbClr>
                        </a:gs>
                        <a:gs pos="100000">
                          <a:srgbClr val="5780F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pic>
        <p:nvPicPr>
          <p:cNvPr id="8" name="Picture 6" descr="hdr_logo_to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3505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99954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Dealing with the Challenge</a:t>
            </a:r>
            <a:endParaRPr lang="en-US" dirty="0">
              <a:solidFill>
                <a:srgbClr val="003366"/>
              </a:solidFill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Current challenges: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Shifting Graduate School recruitment mechanisms from conducting the operations to facilitating/coordinating them with the colleges.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Maintaining proper GS processing rates during the transition. 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Accelerating departmental/college turnaround of decisions. (Yield boost)</a:t>
            </a:r>
          </a:p>
          <a:p>
            <a:pPr>
              <a:defRPr/>
            </a:pPr>
            <a:endParaRPr lang="en-US" dirty="0" smtClean="0">
              <a:solidFill>
                <a:srgbClr val="003366"/>
              </a:solidFill>
              <a:ea typeface="ＭＳ Ｐゴシック" charset="0"/>
            </a:endParaRPr>
          </a:p>
          <a:p>
            <a:pPr>
              <a:defRPr/>
            </a:pPr>
            <a:endParaRPr lang="en-US" dirty="0" smtClean="0">
              <a:solidFill>
                <a:srgbClr val="003366"/>
              </a:solidFill>
              <a:ea typeface="ＭＳ Ｐゴシック" charset="0"/>
            </a:endParaRPr>
          </a:p>
          <a:p>
            <a:pPr lvl="1">
              <a:defRPr/>
            </a:pPr>
            <a:endParaRPr lang="en-US" dirty="0" smtClean="0">
              <a:ea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 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59877B1-F1CF-418B-A536-B0AC8CFD9878}" type="datetime1">
              <a:rPr lang="en-US" sz="800">
                <a:solidFill>
                  <a:schemeClr val="bg1"/>
                </a:solidFill>
              </a:rPr>
              <a:pPr/>
              <a:t>2/12/2014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University of Texas at San Antonio, One UTSA Circle, San Antonio, TX  78249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69886D5-E3FB-42CA-9EA4-F8E54EA97F49}" type="slidenum">
              <a:rPr lang="en-US" sz="800">
                <a:solidFill>
                  <a:schemeClr val="bg1"/>
                </a:solidFill>
              </a:rPr>
              <a:pPr/>
              <a:t>8</a:t>
            </a:fld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7" name="Picture 6" descr="hdr_logo_to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3505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1566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  <a:ea typeface="ＭＳ Ｐゴシック" charset="0"/>
              </a:rPr>
              <a:t>Internal Improvements</a:t>
            </a:r>
            <a:endParaRPr lang="en-US" dirty="0">
              <a:solidFill>
                <a:srgbClr val="003366"/>
              </a:solidFill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r>
              <a:rPr lang="en-US" dirty="0" smtClean="0">
                <a:solidFill>
                  <a:srgbClr val="003366"/>
                </a:solidFill>
              </a:rPr>
              <a:t>Reduce graduate student application processing time at both GS and departmental levels. (10% boost)</a:t>
            </a:r>
          </a:p>
          <a:p>
            <a:r>
              <a:rPr lang="en-US" dirty="0" smtClean="0">
                <a:solidFill>
                  <a:srgbClr val="003366"/>
                </a:solidFill>
              </a:rPr>
              <a:t>Elimination or reduction of </a:t>
            </a:r>
            <a:r>
              <a:rPr lang="en-US" altLang="en-US" dirty="0" smtClean="0">
                <a:solidFill>
                  <a:srgbClr val="003366"/>
                </a:solidFill>
              </a:rPr>
              <a:t>“</a:t>
            </a:r>
            <a:r>
              <a:rPr lang="en-US" dirty="0" smtClean="0">
                <a:solidFill>
                  <a:srgbClr val="003366"/>
                </a:solidFill>
              </a:rPr>
              <a:t>spanning</a:t>
            </a:r>
            <a:r>
              <a:rPr lang="en-US" altLang="en-US" dirty="0" smtClean="0">
                <a:solidFill>
                  <a:srgbClr val="003366"/>
                </a:solidFill>
              </a:rPr>
              <a:t>”</a:t>
            </a:r>
            <a:r>
              <a:rPr lang="en-US" dirty="0" smtClean="0">
                <a:solidFill>
                  <a:srgbClr val="003366"/>
                </a:solidFill>
              </a:rPr>
              <a:t> delays prompted by calculation of undergraduate/graduate GPAs.(Conditional admits)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9BD0615-C536-48C1-8F29-6A4333639D16}" type="datetime1">
              <a:rPr lang="en-US" sz="800">
                <a:solidFill>
                  <a:schemeClr val="bg1"/>
                </a:solidFill>
              </a:rPr>
              <a:pPr/>
              <a:t>2/12/2014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University of Texas at San Antonio, One UTSA Circle, San Antonio, TX  78249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33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5E9B7E2-F22B-4998-B5F3-0C286E36FA7F}" type="slidenum">
              <a:rPr lang="en-US" sz="800">
                <a:solidFill>
                  <a:schemeClr val="bg1"/>
                </a:solidFill>
              </a:rPr>
              <a:pPr/>
              <a:t>9</a:t>
            </a:fld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7" name="Picture 6" descr="hdr_logo_to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3505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1285218"/>
      </p:ext>
    </p:extLst>
  </p:cSld>
  <p:clrMapOvr>
    <a:masterClrMapping/>
  </p:clrMapOvr>
</p:sld>
</file>

<file path=ppt/theme/theme1.xml><?xml version="1.0" encoding="utf-8"?>
<a:theme xmlns:a="http://schemas.openxmlformats.org/drawingml/2006/main" name="UTSA2007 Powerpoint Template">
  <a:themeElements>
    <a:clrScheme name="myUTSARoadsho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UTSARoadshow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rgbClr val="B2B2B2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rgbClr val="B2B2B2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yUTSARoadsho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UTSARoadsho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UTSARoadsho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UTSARoadsho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UTSARoadsho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UTSARoadsho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UTSARoadsho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UTSARoadsho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UTSARoadsho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UTSARoadsho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UTSARoadsho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UTSARoadsho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TSANew">
  <a:themeElements>
    <a:clrScheme name="UTSA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TSANew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rgbClr val="B2B2B2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rgbClr val="B2B2B2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UTSA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A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A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A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A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A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A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A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A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A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A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A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UTSANew">
  <a:themeElements>
    <a:clrScheme name="1_UTSA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UTSANew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rgbClr val="B2B2B2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rgbClr val="B2B2B2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UTSA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TSA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TSA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TSA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TSA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TSA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TSA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TSA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TSA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TSA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TSA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TSA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UTSANew">
  <a:themeElements>
    <a:clrScheme name="UTSA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TSANew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rgbClr val="B2B2B2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rgbClr val="B2B2B2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UTSA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A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A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A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A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A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A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A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A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A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A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A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TSANew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UTSANew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UTSA2007 Powerpoint Template</Template>
  <TotalTime>4499</TotalTime>
  <Words>887</Words>
  <Application>Microsoft Office PowerPoint</Application>
  <PresentationFormat>On-screen Show (4:3)</PresentationFormat>
  <Paragraphs>188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UTSA2007 Powerpoint Template</vt:lpstr>
      <vt:lpstr>UTSANew</vt:lpstr>
      <vt:lpstr>1_UTSANew</vt:lpstr>
      <vt:lpstr>2_UTSANew</vt:lpstr>
      <vt:lpstr>Graduate School Update February 2014</vt:lpstr>
      <vt:lpstr>The Differences</vt:lpstr>
      <vt:lpstr>Slide 3</vt:lpstr>
      <vt:lpstr>The Numbers</vt:lpstr>
      <vt:lpstr>Slide 5</vt:lpstr>
      <vt:lpstr>Spring 2013 vs. Spring 2014 Enrollment</vt:lpstr>
      <vt:lpstr>Spring 2014 vs. 5 YR Average Enrollment</vt:lpstr>
      <vt:lpstr>Dealing with the Challenge</vt:lpstr>
      <vt:lpstr>Internal Improvements</vt:lpstr>
      <vt:lpstr>Internal Improvements (Con’t)</vt:lpstr>
      <vt:lpstr>Other Internal Steps</vt:lpstr>
      <vt:lpstr>Coordination with the Colleges</vt:lpstr>
      <vt:lpstr>Coordination with the Colleges – (Con’t)</vt:lpstr>
      <vt:lpstr>Coordination with the Colleges – (Concl)</vt:lpstr>
      <vt:lpstr>University Coordination</vt:lpstr>
      <vt:lpstr>Targeting Fall 2014 </vt:lpstr>
    </vt:vector>
  </TitlesOfParts>
  <Company>University of Texas at San Antonio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abn041</dc:creator>
  <cp:lastModifiedBy>khw579</cp:lastModifiedBy>
  <cp:revision>473</cp:revision>
  <cp:lastPrinted>2014-01-17T16:32:40Z</cp:lastPrinted>
  <dcterms:created xsi:type="dcterms:W3CDTF">2010-12-17T17:03:07Z</dcterms:created>
  <dcterms:modified xsi:type="dcterms:W3CDTF">2014-02-12T21:01:10Z</dcterms:modified>
</cp:coreProperties>
</file>